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6858000" type="screen4x3"/>
  <p:notesSz cx="6858000" cy="9144000"/>
  <p:embeddedFontLst>
    <p:embeddedFont>
      <p:font typeface="Merriweather" panose="020B0604020202020204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3725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gradFill>
          <a:gsLst>
            <a:gs pos="0">
              <a:srgbClr val="439FD7"/>
            </a:gs>
            <a:gs pos="25000">
              <a:srgbClr val="4397CA"/>
            </a:gs>
            <a:gs pos="100000">
              <a:srgbClr val="00466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rgbClr val="4CE0EA"/>
              </a:buClr>
              <a:buFont typeface="Calibri"/>
              <a:buNone/>
              <a:defRPr sz="5600" b="1" i="0" u="none" strike="noStrike" cap="none">
                <a:solidFill>
                  <a:srgbClr val="4CE0E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533400" y="3228535"/>
            <a:ext cx="7854696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45720" lvl="0" indent="0" algn="r" rtl="0">
              <a:spcBef>
                <a:spcPts val="520"/>
              </a:spcBef>
              <a:buClr>
                <a:schemeClr val="accent3"/>
              </a:buClr>
              <a:buFont typeface="Noto Sans Symbols"/>
              <a:buNone/>
              <a:defRPr sz="2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ctr" rtl="0">
              <a:spcBef>
                <a:spcPts val="480"/>
              </a:spcBef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ctr" rtl="0">
              <a:spcBef>
                <a:spcPts val="420"/>
              </a:spcBef>
              <a:buClr>
                <a:schemeClr val="accent2"/>
              </a:buClr>
              <a:buFont typeface="Noto Sans Symbols"/>
              <a:buNone/>
              <a:defRPr sz="21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ctr" rtl="0">
              <a:spcBef>
                <a:spcPts val="400"/>
              </a:spcBef>
              <a:buClr>
                <a:schemeClr val="accent3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ctr" rtl="0">
              <a:spcBef>
                <a:spcPts val="400"/>
              </a:spcBef>
              <a:buClr>
                <a:schemeClr val="accent4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ctr" rtl="0">
              <a:spcBef>
                <a:spcPts val="360"/>
              </a:spcBef>
              <a:buClr>
                <a:schemeClr val="accent5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ctr" rtl="0">
              <a:spcBef>
                <a:spcPts val="320"/>
              </a:spcBef>
              <a:buClr>
                <a:schemeClr val="accent6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ctr" rtl="0">
              <a:spcBef>
                <a:spcPts val="320"/>
              </a:spcBef>
              <a:buClr>
                <a:schemeClr val="lt2"/>
              </a:buClr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ctr" rtl="0">
              <a:spcBef>
                <a:spcPts val="280"/>
              </a:spcBef>
              <a:buClr>
                <a:schemeClr val="lt2"/>
              </a:buClr>
              <a:buFont typeface="Merriweather"/>
              <a:buNone/>
              <a:defRPr sz="14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0E9ED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0E9ED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0E9ED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>
              <a:solidFill>
                <a:srgbClr val="D0E9E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 rot="5400000">
            <a:off x="2377439" y="15239"/>
            <a:ext cx="438911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17475" algn="l" rtl="0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129540" algn="l" rtl="0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160655" algn="l" rtl="0">
              <a:spcBef>
                <a:spcPts val="42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128269" algn="l" rtl="0">
              <a:spcBef>
                <a:spcPts val="40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135889" algn="l" rtl="0">
              <a:spcBef>
                <a:spcPts val="40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>
              <a:solidFill>
                <a:srgbClr val="035C7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 rot="5400000">
            <a:off x="5052218" y="2491582"/>
            <a:ext cx="521176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 rot="5400000">
            <a:off x="861218" y="510382"/>
            <a:ext cx="521176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17475" algn="l" rtl="0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129540" algn="l" rtl="0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160655" algn="l" rtl="0">
              <a:spcBef>
                <a:spcPts val="42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128269" algn="l" rtl="0">
              <a:spcBef>
                <a:spcPts val="40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135889" algn="l" rtl="0">
              <a:spcBef>
                <a:spcPts val="40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>
              <a:solidFill>
                <a:srgbClr val="035C7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gradFill>
          <a:gsLst>
            <a:gs pos="0">
              <a:srgbClr val="439FD7"/>
            </a:gs>
            <a:gs pos="25000">
              <a:srgbClr val="4397CA"/>
            </a:gs>
            <a:gs pos="100000">
              <a:srgbClr val="00466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530352" y="1316736"/>
            <a:ext cx="7772400" cy="13624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4AE3AC"/>
              </a:buClr>
              <a:buFont typeface="Calibri"/>
              <a:buNone/>
              <a:defRPr sz="5600" b="1" i="0" u="none" strike="noStrike" cap="none">
                <a:solidFill>
                  <a:srgbClr val="4AE3A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40"/>
              </a:spcBef>
              <a:buClr>
                <a:schemeClr val="accent3"/>
              </a:buClr>
              <a:buFont typeface="Noto Sans Symbols"/>
              <a:buNone/>
              <a:defRPr sz="22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259080" algn="l" rtl="0">
              <a:spcBef>
                <a:spcPts val="360"/>
              </a:spcBef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254000" algn="l" rtl="0">
              <a:spcBef>
                <a:spcPts val="320"/>
              </a:spcBef>
              <a:buClr>
                <a:schemeClr val="accent2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210819" algn="l" rtl="0">
              <a:spcBef>
                <a:spcPts val="280"/>
              </a:spcBef>
              <a:buClr>
                <a:schemeClr val="accent3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218439" algn="l" rtl="0">
              <a:spcBef>
                <a:spcPts val="280"/>
              </a:spcBef>
              <a:buClr>
                <a:schemeClr val="accent4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lt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lt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0E9ED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0E9ED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0E9ED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>
              <a:solidFill>
                <a:srgbClr val="D0E9E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17475" algn="l" rtl="0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129540" algn="l" rtl="0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160655" algn="l" rtl="0">
              <a:spcBef>
                <a:spcPts val="42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128269" algn="l" rtl="0">
              <a:spcBef>
                <a:spcPts val="40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135889" algn="l" rtl="0">
              <a:spcBef>
                <a:spcPts val="40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>
              <a:solidFill>
                <a:srgbClr val="035C7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00" y="1920084"/>
            <a:ext cx="4038599" cy="44348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17475" algn="l" rtl="0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129540" algn="l" rtl="0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165100" algn="l" rtl="0">
              <a:spcBef>
                <a:spcPts val="40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136525" algn="l" rtl="0">
              <a:spcBef>
                <a:spcPts val="36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144144" algn="l" rtl="0">
              <a:spcBef>
                <a:spcPts val="36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4648200" y="1920084"/>
            <a:ext cx="4038599" cy="44348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17475" algn="l" rtl="0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129540" algn="l" rtl="0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165100" algn="l" rtl="0">
              <a:spcBef>
                <a:spcPts val="40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136525" algn="l" rtl="0">
              <a:spcBef>
                <a:spcPts val="36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144144" algn="l" rtl="0">
              <a:spcBef>
                <a:spcPts val="36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>
              <a:solidFill>
                <a:srgbClr val="035C7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855248"/>
            <a:ext cx="4040187" cy="6593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80"/>
              </a:spcBef>
              <a:buClr>
                <a:schemeClr val="accent3"/>
              </a:buClr>
              <a:buFont typeface="Noto Sans Symbols"/>
              <a:buNone/>
              <a:defRPr sz="2400" b="1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259080" algn="l" rtl="0">
              <a:spcBef>
                <a:spcPts val="400"/>
              </a:spcBef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254000" algn="l" rtl="0">
              <a:spcBef>
                <a:spcPts val="360"/>
              </a:spcBef>
              <a:buClr>
                <a:schemeClr val="accent2"/>
              </a:buClr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210819" algn="l" rtl="0">
              <a:spcBef>
                <a:spcPts val="320"/>
              </a:spcBef>
              <a:buClr>
                <a:schemeClr val="accent3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218439" algn="l" rtl="0">
              <a:spcBef>
                <a:spcPts val="320"/>
              </a:spcBef>
              <a:buClr>
                <a:schemeClr val="accent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4645025" y="1859757"/>
            <a:ext cx="4041774" cy="654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80"/>
              </a:spcBef>
              <a:buClr>
                <a:schemeClr val="accent3"/>
              </a:buClr>
              <a:buFont typeface="Noto Sans Symbols"/>
              <a:buNone/>
              <a:defRPr sz="2400" b="1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259080" algn="l" rtl="0">
              <a:spcBef>
                <a:spcPts val="400"/>
              </a:spcBef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254000" algn="l" rtl="0">
              <a:spcBef>
                <a:spcPts val="360"/>
              </a:spcBef>
              <a:buClr>
                <a:schemeClr val="accent2"/>
              </a:buClr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210819" algn="l" rtl="0">
              <a:spcBef>
                <a:spcPts val="320"/>
              </a:spcBef>
              <a:buClr>
                <a:schemeClr val="accent3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218439" algn="l" rtl="0">
              <a:spcBef>
                <a:spcPts val="320"/>
              </a:spcBef>
              <a:buClr>
                <a:schemeClr val="accent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3"/>
          </p:nvPr>
        </p:nvSpPr>
        <p:spPr>
          <a:xfrm>
            <a:off x="457200" y="2514600"/>
            <a:ext cx="4040187" cy="38457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41605" algn="l" rtl="0">
              <a:spcBef>
                <a:spcPts val="44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151130" algn="l" rtl="0">
              <a:spcBef>
                <a:spcPts val="40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173990" algn="l" rtl="0">
              <a:spcBef>
                <a:spcPts val="36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144780" algn="l" rtl="0">
              <a:spcBef>
                <a:spcPts val="32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152400" algn="l" rtl="0">
              <a:spcBef>
                <a:spcPts val="32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4"/>
          </p:nvPr>
        </p:nvSpPr>
        <p:spPr>
          <a:xfrm>
            <a:off x="4645025" y="2514600"/>
            <a:ext cx="4041774" cy="38457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41605" algn="l" rtl="0">
              <a:spcBef>
                <a:spcPts val="44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151130" algn="l" rtl="0">
              <a:spcBef>
                <a:spcPts val="40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173990" algn="l" rtl="0">
              <a:spcBef>
                <a:spcPts val="36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144780" algn="l" rtl="0">
              <a:spcBef>
                <a:spcPts val="32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152400" algn="l" rtl="0">
              <a:spcBef>
                <a:spcPts val="32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>
              <a:solidFill>
                <a:srgbClr val="035C7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305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>
              <a:solidFill>
                <a:srgbClr val="035C7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>
              <a:solidFill>
                <a:srgbClr val="035C7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685800" y="514352"/>
            <a:ext cx="2743199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2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2743199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accent3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5080" algn="l" rtl="0">
              <a:spcBef>
                <a:spcPts val="240"/>
              </a:spcBef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accent2"/>
              </a:buClr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7619" algn="l" rtl="0">
              <a:spcBef>
                <a:spcPts val="180"/>
              </a:spcBef>
              <a:buClr>
                <a:schemeClr val="accent3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2539" algn="l" rtl="0">
              <a:spcBef>
                <a:spcPts val="180"/>
              </a:spcBef>
              <a:buClr>
                <a:schemeClr val="accent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3575050" y="1676400"/>
            <a:ext cx="5111750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05410" algn="l" rtl="0">
              <a:spcBef>
                <a:spcPts val="56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118745" algn="l" rtl="0">
              <a:spcBef>
                <a:spcPts val="52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147319" algn="l" rtl="0">
              <a:spcBef>
                <a:spcPts val="48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128269" algn="l" rtl="0">
              <a:spcBef>
                <a:spcPts val="40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144144" algn="l" rtl="0">
              <a:spcBef>
                <a:spcPts val="36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>
              <a:solidFill>
                <a:srgbClr val="035C7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 rot="-10380000" flipH="1">
            <a:off x="3165753" y="1108076"/>
            <a:ext cx="5257800" cy="4114799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9525" cap="rnd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9" name="Shape 89"/>
          <p:cNvSpPr/>
          <p:nvPr/>
        </p:nvSpPr>
        <p:spPr>
          <a:xfrm rot="-10380000" flipH="1">
            <a:off x="8004134" y="5359769"/>
            <a:ext cx="155447" cy="155447"/>
          </a:xfrm>
          <a:prstGeom prst="rtTriangl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609600" y="1176995"/>
            <a:ext cx="2212848" cy="15826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09600" y="2828784"/>
            <a:ext cx="2209799" cy="2179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50"/>
              </a:spcBef>
              <a:buClr>
                <a:schemeClr val="accent3"/>
              </a:buClr>
              <a:buFont typeface="Noto Sans Symbols"/>
              <a:buNone/>
              <a:defRPr sz="13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194310" algn="l" rtl="0">
              <a:spcBef>
                <a:spcPts val="24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1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209550" algn="l" rtl="0">
              <a:spcBef>
                <a:spcPts val="20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1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173672" algn="l" rtl="0">
              <a:spcBef>
                <a:spcPts val="18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9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181292" algn="l" rtl="0">
              <a:spcBef>
                <a:spcPts val="18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9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077200" y="6356350"/>
            <a:ext cx="609599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>
              <a:solidFill>
                <a:srgbClr val="035C7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 rot="420000">
            <a:off x="3485792" y="1199516"/>
            <a:ext cx="4617719" cy="3931919"/>
          </a:xfrm>
          <a:prstGeom prst="rect">
            <a:avLst/>
          </a:prstGeom>
          <a:solidFill>
            <a:schemeClr val="lt2"/>
          </a:solidFill>
          <a:ln w="9525" cap="rnd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035C75"/>
              </a:buClr>
              <a:buFont typeface="Merriweather"/>
              <a:buNone/>
              <a:defRPr sz="3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6" name="Shape 96"/>
          <p:cNvSpPr/>
          <p:nvPr/>
        </p:nvSpPr>
        <p:spPr>
          <a:xfrm rot="10800000" flipH="1">
            <a:off x="-9525" y="5816599"/>
            <a:ext cx="9163049" cy="1041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4" y="365"/>
                </a:moveTo>
                <a:lnTo>
                  <a:pt x="52848" y="0"/>
                </a:lnTo>
                <a:cubicBezTo>
                  <a:pt x="57089" y="18475"/>
                  <a:pt x="79584" y="67134"/>
                  <a:pt x="90935" y="67134"/>
                </a:cubicBezTo>
                <a:cubicBezTo>
                  <a:pt x="102286" y="67134"/>
                  <a:pt x="114885" y="27804"/>
                  <a:pt x="119875" y="10060"/>
                </a:cubicBezTo>
                <a:lnTo>
                  <a:pt x="120000" y="38963"/>
                </a:lnTo>
                <a:cubicBezTo>
                  <a:pt x="117879" y="47012"/>
                  <a:pt x="104282" y="80670"/>
                  <a:pt x="89438" y="80304"/>
                </a:cubicBezTo>
                <a:cubicBezTo>
                  <a:pt x="74594" y="79939"/>
                  <a:pt x="45841" y="30182"/>
                  <a:pt x="30935" y="36768"/>
                </a:cubicBezTo>
                <a:cubicBezTo>
                  <a:pt x="15592" y="38231"/>
                  <a:pt x="5613" y="88170"/>
                  <a:pt x="0" y="120000"/>
                </a:cubicBezTo>
                <a:lnTo>
                  <a:pt x="124" y="365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7" name="Shape 97"/>
          <p:cNvSpPr/>
          <p:nvPr/>
        </p:nvSpPr>
        <p:spPr>
          <a:xfrm rot="10800000" flipH="1">
            <a:off x="4381500" y="6219825"/>
            <a:ext cx="4762499" cy="6381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6960" y="20571"/>
                  <a:pt x="46720" y="107495"/>
                  <a:pt x="66720" y="113747"/>
                </a:cubicBezTo>
                <a:cubicBezTo>
                  <a:pt x="86720" y="120000"/>
                  <a:pt x="111120" y="56268"/>
                  <a:pt x="120000" y="37512"/>
                </a:cubicBezTo>
                <a:lnTo>
                  <a:pt x="120000" y="12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tile tx="0" ty="0" sx="65000" sy="65000" flip="none" algn="tl"/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9525" y="-7144"/>
            <a:ext cx="9163049" cy="1041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4" y="365"/>
                </a:moveTo>
                <a:lnTo>
                  <a:pt x="52848" y="0"/>
                </a:lnTo>
                <a:cubicBezTo>
                  <a:pt x="57089" y="18475"/>
                  <a:pt x="79584" y="67134"/>
                  <a:pt x="90935" y="67134"/>
                </a:cubicBezTo>
                <a:cubicBezTo>
                  <a:pt x="102286" y="67134"/>
                  <a:pt x="114885" y="27804"/>
                  <a:pt x="119875" y="10060"/>
                </a:cubicBezTo>
                <a:lnTo>
                  <a:pt x="120000" y="38963"/>
                </a:lnTo>
                <a:cubicBezTo>
                  <a:pt x="117879" y="47012"/>
                  <a:pt x="104282" y="80670"/>
                  <a:pt x="89438" y="80304"/>
                </a:cubicBezTo>
                <a:cubicBezTo>
                  <a:pt x="74594" y="79939"/>
                  <a:pt x="45841" y="30182"/>
                  <a:pt x="30935" y="36768"/>
                </a:cubicBezTo>
                <a:cubicBezTo>
                  <a:pt x="15592" y="38231"/>
                  <a:pt x="5613" y="88170"/>
                  <a:pt x="0" y="120000"/>
                </a:cubicBezTo>
                <a:lnTo>
                  <a:pt x="124" y="365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4381500" y="-7144"/>
            <a:ext cx="4762499" cy="6381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6960" y="20571"/>
                  <a:pt x="46720" y="107495"/>
                  <a:pt x="66720" y="113747"/>
                </a:cubicBezTo>
                <a:cubicBezTo>
                  <a:pt x="86720" y="120000"/>
                  <a:pt x="111120" y="56268"/>
                  <a:pt x="120000" y="37512"/>
                </a:cubicBezTo>
                <a:lnTo>
                  <a:pt x="120000" y="12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Calibri"/>
              <a:buNone/>
              <a:defRPr sz="5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17475" algn="l" rtl="0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129540" algn="l" rtl="0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160655" algn="l" rtl="0">
              <a:spcBef>
                <a:spcPts val="42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21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128269" algn="l" rtl="0">
              <a:spcBef>
                <a:spcPts val="40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135889" algn="l" rtl="0">
              <a:spcBef>
                <a:spcPts val="40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lt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lt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D0E9ED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D0E9ED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0E9ED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 b="0" i="0" u="none" strike="noStrike" cap="none">
              <a:solidFill>
                <a:srgbClr val="D0E9E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7" name="Shape 17"/>
          <p:cNvGrpSpPr/>
          <p:nvPr/>
        </p:nvGrpSpPr>
        <p:grpSpPr>
          <a:xfrm>
            <a:off x="-29294" y="-16113"/>
            <a:ext cx="9198255" cy="1086266"/>
            <a:chOff x="-29322" y="-1971"/>
            <a:chExt cx="9198255" cy="1086266"/>
          </a:xfrm>
        </p:grpSpPr>
        <p:sp>
          <p:nvSpPr>
            <p:cNvPr id="18" name="Shape 18"/>
            <p:cNvSpPr/>
            <p:nvPr/>
          </p:nvSpPr>
          <p:spPr>
            <a:xfrm rot="-164308">
              <a:off x="-19044" y="216549"/>
              <a:ext cx="9163050" cy="6492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09876"/>
                  </a:moveTo>
                  <a:cubicBezTo>
                    <a:pt x="5862" y="83943"/>
                    <a:pt x="19189" y="31279"/>
                    <a:pt x="33430" y="32075"/>
                  </a:cubicBezTo>
                  <a:cubicBezTo>
                    <a:pt x="47671" y="32872"/>
                    <a:pt x="71018" y="120000"/>
                    <a:pt x="85446" y="114654"/>
                  </a:cubicBezTo>
                  <a:cubicBezTo>
                    <a:pt x="99875" y="109308"/>
                    <a:pt x="112806" y="23886"/>
                    <a:pt x="120000" y="0"/>
                  </a:cubicBezTo>
                </a:path>
              </a:pathLst>
            </a:custGeom>
            <a:noFill/>
            <a:ln w="10775" cap="flat" cmpd="sng">
              <a:solidFill>
                <a:srgbClr val="09B6B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 rot="-164308">
              <a:off x="-14309" y="290002"/>
              <a:ext cx="9175812" cy="53035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02857"/>
                  </a:moveTo>
                  <a:cubicBezTo>
                    <a:pt x="5681" y="90913"/>
                    <a:pt x="19791" y="30070"/>
                    <a:pt x="34089" y="32037"/>
                  </a:cubicBezTo>
                  <a:cubicBezTo>
                    <a:pt x="48387" y="34004"/>
                    <a:pt x="71467" y="120000"/>
                    <a:pt x="85785" y="114660"/>
                  </a:cubicBezTo>
                  <a:cubicBezTo>
                    <a:pt x="100104" y="109320"/>
                    <a:pt x="112882" y="23887"/>
                    <a:pt x="120000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>
            <a:alphaModFix/>
          </a:blip>
          <a:tile tx="0" ty="0" sx="65000" sy="65000" flip="none" algn="tl"/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-9525" y="-7144"/>
            <a:ext cx="9163049" cy="1041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4" y="365"/>
                </a:moveTo>
                <a:lnTo>
                  <a:pt x="52848" y="0"/>
                </a:lnTo>
                <a:cubicBezTo>
                  <a:pt x="57089" y="18475"/>
                  <a:pt x="79584" y="67134"/>
                  <a:pt x="90935" y="67134"/>
                </a:cubicBezTo>
                <a:cubicBezTo>
                  <a:pt x="102286" y="67134"/>
                  <a:pt x="114885" y="27804"/>
                  <a:pt x="119875" y="10060"/>
                </a:cubicBezTo>
                <a:lnTo>
                  <a:pt x="120000" y="38963"/>
                </a:lnTo>
                <a:cubicBezTo>
                  <a:pt x="117879" y="47012"/>
                  <a:pt x="104282" y="80670"/>
                  <a:pt x="89438" y="80304"/>
                </a:cubicBezTo>
                <a:cubicBezTo>
                  <a:pt x="74594" y="79939"/>
                  <a:pt x="45841" y="30182"/>
                  <a:pt x="30935" y="36768"/>
                </a:cubicBezTo>
                <a:cubicBezTo>
                  <a:pt x="15592" y="38231"/>
                  <a:pt x="5613" y="88170"/>
                  <a:pt x="0" y="120000"/>
                </a:cubicBezTo>
                <a:lnTo>
                  <a:pt x="124" y="365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4381500" y="-7144"/>
            <a:ext cx="4762499" cy="6381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6960" y="20571"/>
                  <a:pt x="46720" y="107495"/>
                  <a:pt x="66720" y="113747"/>
                </a:cubicBezTo>
                <a:cubicBezTo>
                  <a:pt x="86720" y="120000"/>
                  <a:pt x="111120" y="56268"/>
                  <a:pt x="120000" y="37512"/>
                </a:cubicBezTo>
                <a:lnTo>
                  <a:pt x="120000" y="12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17475" algn="l" rtl="0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129540" algn="l" rtl="0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160655" algn="l" rtl="0">
              <a:spcBef>
                <a:spcPts val="42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128269" algn="l" rtl="0">
              <a:spcBef>
                <a:spcPts val="40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135889" algn="l" rtl="0">
              <a:spcBef>
                <a:spcPts val="40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u="none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 b="0" u="none">
              <a:solidFill>
                <a:srgbClr val="035C7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46" name="Shape 46"/>
          <p:cNvGrpSpPr/>
          <p:nvPr/>
        </p:nvGrpSpPr>
        <p:grpSpPr>
          <a:xfrm>
            <a:off x="-29294" y="-16113"/>
            <a:ext cx="9198255" cy="1086266"/>
            <a:chOff x="-29322" y="-1971"/>
            <a:chExt cx="9198255" cy="1086266"/>
          </a:xfrm>
        </p:grpSpPr>
        <p:sp>
          <p:nvSpPr>
            <p:cNvPr id="47" name="Shape 47"/>
            <p:cNvSpPr/>
            <p:nvPr/>
          </p:nvSpPr>
          <p:spPr>
            <a:xfrm rot="-164308">
              <a:off x="-19044" y="216549"/>
              <a:ext cx="9163050" cy="6492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09876"/>
                  </a:moveTo>
                  <a:cubicBezTo>
                    <a:pt x="5862" y="83943"/>
                    <a:pt x="19189" y="31279"/>
                    <a:pt x="33430" y="32075"/>
                  </a:cubicBezTo>
                  <a:cubicBezTo>
                    <a:pt x="47671" y="32872"/>
                    <a:pt x="71018" y="120000"/>
                    <a:pt x="85446" y="114654"/>
                  </a:cubicBezTo>
                  <a:cubicBezTo>
                    <a:pt x="99875" y="109308"/>
                    <a:pt x="112806" y="23886"/>
                    <a:pt x="120000" y="0"/>
                  </a:cubicBezTo>
                </a:path>
              </a:pathLst>
            </a:custGeom>
            <a:noFill/>
            <a:ln w="10775" cap="flat" cmpd="sng">
              <a:solidFill>
                <a:srgbClr val="09B6B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 rot="-164308">
              <a:off x="-14309" y="290002"/>
              <a:ext cx="9175812" cy="53035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02857"/>
                  </a:moveTo>
                  <a:cubicBezTo>
                    <a:pt x="5681" y="90913"/>
                    <a:pt x="19791" y="30070"/>
                    <a:pt x="34089" y="32037"/>
                  </a:cubicBezTo>
                  <a:cubicBezTo>
                    <a:pt x="48387" y="34004"/>
                    <a:pt x="71467" y="120000"/>
                    <a:pt x="85785" y="114660"/>
                  </a:cubicBezTo>
                  <a:cubicBezTo>
                    <a:pt x="100104" y="109320"/>
                    <a:pt x="112882" y="23887"/>
                    <a:pt x="120000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GA8MQGvr_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UOYi4Nzxlh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10" Type="http://schemas.openxmlformats.org/officeDocument/2006/relationships/image" Target="../media/image18.gif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prstGeom prst="rect">
            <a:avLst/>
          </a:prstGeom>
          <a:noFill/>
          <a:ln>
            <a:noFill/>
          </a:ln>
        </p:spPr>
        <p:txBody>
          <a:bodyPr lIns="0" tIns="0" rIns="18275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4CE0EA"/>
              </a:buClr>
              <a:buSzPct val="25000"/>
              <a:buFont typeface="Calibri"/>
              <a:buNone/>
            </a:pPr>
            <a:r>
              <a:rPr lang="en-US" sz="5600" b="1" i="0" u="none" strike="noStrike" cap="none">
                <a:solidFill>
                  <a:srgbClr val="4CE0EA"/>
                </a:solidFill>
                <a:latin typeface="Calibri"/>
                <a:ea typeface="Calibri"/>
                <a:cs typeface="Calibri"/>
                <a:sym typeface="Calibri"/>
              </a:rPr>
              <a:t>Twitter Sentiment &amp; Stock Price Correlation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533400" y="3228534"/>
            <a:ext cx="8016833" cy="2388493"/>
          </a:xfrm>
          <a:prstGeom prst="rect">
            <a:avLst/>
          </a:prstGeom>
          <a:noFill/>
          <a:ln>
            <a:noFill/>
          </a:ln>
        </p:spPr>
        <p:txBody>
          <a:bodyPr lIns="0" tIns="45700" rIns="18275" bIns="45700" anchor="t" anchorCtr="0">
            <a:noAutofit/>
          </a:bodyPr>
          <a:lstStyle/>
          <a:p>
            <a:pPr marL="0" marR="4572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lang="en-US" sz="1804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Presented by: The Four Forecasters</a:t>
            </a:r>
          </a:p>
          <a:p>
            <a:pPr marL="0" marR="45720" lvl="0" indent="0" algn="r" rtl="0">
              <a:lnSpc>
                <a:spcPct val="80000"/>
              </a:lnSpc>
              <a:spcBef>
                <a:spcPts val="361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lang="en-US" sz="1804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Georgetown University Data Science </a:t>
            </a:r>
          </a:p>
          <a:p>
            <a:pPr marL="0" marR="45720" lvl="0" indent="0" algn="r" rtl="0">
              <a:lnSpc>
                <a:spcPct val="80000"/>
              </a:lnSpc>
              <a:spcBef>
                <a:spcPts val="361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lang="en-US" sz="1804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Fall 2015 Cohort</a:t>
            </a:r>
          </a:p>
          <a:p>
            <a:pPr marL="0" marR="45720" lvl="0" indent="0" algn="r" rtl="0">
              <a:lnSpc>
                <a:spcPct val="80000"/>
              </a:lnSpc>
              <a:spcBef>
                <a:spcPts val="361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endParaRPr sz="1804" b="0" i="0" u="none" strike="noStrike" cap="non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45720" lvl="0" indent="0" algn="r" rtl="0">
              <a:lnSpc>
                <a:spcPct val="80000"/>
              </a:lnSpc>
              <a:spcBef>
                <a:spcPts val="275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endParaRPr sz="1377" b="0" i="0" u="none" strike="noStrike" cap="non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45720" lvl="0" indent="0" algn="r" rtl="0">
              <a:lnSpc>
                <a:spcPct val="80000"/>
              </a:lnSpc>
              <a:spcBef>
                <a:spcPts val="275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lang="en-US" sz="1377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Max Almodovar</a:t>
            </a:r>
          </a:p>
          <a:p>
            <a:pPr marL="0" marR="45720" lvl="0" indent="0" algn="r" rtl="0">
              <a:lnSpc>
                <a:spcPct val="80000"/>
              </a:lnSpc>
              <a:spcBef>
                <a:spcPts val="275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lang="en-US" sz="1377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Jonathan Creem</a:t>
            </a:r>
          </a:p>
          <a:p>
            <a:pPr marL="0" marR="45720" lvl="0" indent="0" algn="r" rtl="0">
              <a:lnSpc>
                <a:spcPct val="80000"/>
              </a:lnSpc>
              <a:spcBef>
                <a:spcPts val="275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lang="en-US" sz="1377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Andrew Miller</a:t>
            </a:r>
          </a:p>
          <a:p>
            <a:pPr marL="0" marR="45720" lvl="0" indent="0" algn="r" rtl="0">
              <a:lnSpc>
                <a:spcPct val="80000"/>
              </a:lnSpc>
              <a:spcBef>
                <a:spcPts val="275"/>
              </a:spcBef>
              <a:buClr>
                <a:schemeClr val="accent3"/>
              </a:buClr>
              <a:buSzPct val="25000"/>
              <a:buFont typeface="Noto Sans Symbols"/>
              <a:buNone/>
            </a:pPr>
            <a:r>
              <a:rPr lang="en-US" sz="1377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Caroline Morris  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0" y="4843"/>
            <a:ext cx="9359152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Events affecting sentiment</a:t>
            </a:r>
          </a:p>
        </p:txBody>
      </p: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786" y="1147844"/>
            <a:ext cx="8734424" cy="542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0" y="206546"/>
            <a:ext cx="9049871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Twitter Sentiment by Day </a:t>
            </a: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27" y="1773382"/>
            <a:ext cx="9096872" cy="4536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3994050" y="4396550"/>
            <a:ext cx="5150099" cy="246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0" y="2242300"/>
            <a:ext cx="3885599" cy="381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3994050" y="1718375"/>
            <a:ext cx="5150099" cy="1981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457200" y="4563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Most popular words on </a:t>
            </a:r>
            <a:r>
              <a:rPr lang="en-US" sz="4500"/>
              <a:t>tweet-heavy</a:t>
            </a:r>
            <a:r>
              <a:rPr lang="en-US" sz="4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days</a:t>
            </a:r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625" y="4577025"/>
            <a:ext cx="3687375" cy="22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450" y="1765175"/>
            <a:ext cx="2911549" cy="180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37312"/>
            <a:ext cx="3812499" cy="23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0" y="2616400"/>
            <a:ext cx="3436799" cy="54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GM, </a:t>
            </a:r>
            <a:r>
              <a:rPr lang="en-US" sz="26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November 1</a:t>
            </a:r>
            <a:r>
              <a:rPr lang="en-US" b="1"/>
              <a:t>2</a:t>
            </a:r>
            <a: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</a:p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0" name="Shape 290"/>
          <p:cNvSpPr txBox="1">
            <a:spLocks noGrp="1"/>
          </p:cNvSpPr>
          <p:nvPr>
            <p:ph type="body" idx="2"/>
          </p:nvPr>
        </p:nvSpPr>
        <p:spPr>
          <a:xfrm>
            <a:off x="4095150" y="4577025"/>
            <a:ext cx="3687299" cy="1385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Volkswagen, </a:t>
            </a:r>
            <a:r>
              <a:rPr lang="en-US" sz="26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Dec 4</a:t>
            </a:r>
            <a: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</a:p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1" name="Shape 291"/>
          <p:cNvSpPr txBox="1">
            <a:spLocks noGrp="1"/>
          </p:cNvSpPr>
          <p:nvPr>
            <p:ph type="body" idx="3"/>
          </p:nvPr>
        </p:nvSpPr>
        <p:spPr>
          <a:xfrm>
            <a:off x="4032600" y="1765175"/>
            <a:ext cx="3812399" cy="54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Toyota, </a:t>
            </a:r>
            <a:r>
              <a:rPr lang="en-US" sz="26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November 19</a:t>
            </a: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619250" y="5338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Good Days, Bad Days 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1021775" y="2293600"/>
            <a:ext cx="2972400" cy="82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b="1"/>
              <a:t>Nov 18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1800"/>
              <a:t>Highest Sentiment Score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5539750" y="2216200"/>
            <a:ext cx="2897399" cy="82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b="1"/>
              <a:t>Dec 15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1800"/>
              <a:t>Lowest Sentiment Scor</a:t>
            </a:r>
            <a:r>
              <a:rPr lang="en-US"/>
              <a:t>e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560575"/>
            <a:ext cx="4381225" cy="27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475" y="3773824"/>
            <a:ext cx="4036674" cy="2498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Shape 301"/>
          <p:cNvCxnSpPr/>
          <p:nvPr/>
        </p:nvCxnSpPr>
        <p:spPr>
          <a:xfrm rot="10800000">
            <a:off x="4597874" y="2151949"/>
            <a:ext cx="30900" cy="4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Word2Vec Word Associations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457200" y="2191525"/>
            <a:ext cx="7732199" cy="425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/>
              <a:t>Some of the words from the previous slide, with word vectors that Word2Vec considers related.</a:t>
            </a:r>
          </a:p>
          <a:p>
            <a:pPr lvl="0" rtl="0">
              <a:spcBef>
                <a:spcPts val="0"/>
              </a:spcBef>
              <a:buNone/>
            </a:pPr>
            <a:endParaRPr sz="1800" b="1"/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-US" sz="1800" b="1"/>
              <a:t>Law:</a:t>
            </a:r>
            <a:r>
              <a:rPr lang="en-US" sz="1800"/>
              <a:t> [(history, 0.5390466), (spanish, 0.5021017), (bible, 0.4971169)]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-US" sz="1800" b="1"/>
              <a:t>Chinese:</a:t>
            </a:r>
            <a:r>
              <a:rPr lang="en-US" sz="1800"/>
              <a:t> [(thai, 0.5960268), (yummy, 0.5862064), (food, 0.5802457)]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-US" sz="1800" b="1"/>
              <a:t>Terrorists:</a:t>
            </a:r>
            <a:r>
              <a:rPr lang="en-US" sz="1800"/>
              <a:t> [(delivers, 0.6527901), (#liesgirlstell, 0.6494534), (abortion, 0.6427389), (brutality, 0.6450986)]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-US" sz="1800" b="1"/>
              <a:t>Sues:</a:t>
            </a:r>
            <a:r>
              <a:rPr lang="en-US" sz="1800"/>
              <a:t> [(emissions, 0.8482231), (scandal, 0.8285488), (whistleblower, 0.7530708), (volkswagen, 0.8451427)]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-US" sz="1800" b="1"/>
              <a:t>Repairs:</a:t>
            </a:r>
            <a:r>
              <a:rPr lang="en-US" sz="1800"/>
              <a:t> [(brakes, 0.6788374), (mot, 0.6754294), (components, 0.6592078), (payments, 0.6592078)]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530352" y="1316736"/>
            <a:ext cx="7772400" cy="13624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4AE3AC"/>
              </a:buClr>
              <a:buSzPct val="25000"/>
              <a:buFont typeface="Calibri"/>
              <a:buNone/>
            </a:pPr>
            <a:r>
              <a:rPr lang="en-US" sz="5600" b="1" i="0" u="none" strike="noStrike" cap="none">
                <a:solidFill>
                  <a:srgbClr val="4AE3AC"/>
                </a:solidFill>
                <a:latin typeface="Calibri"/>
                <a:ea typeface="Calibri"/>
                <a:cs typeface="Calibri"/>
                <a:sym typeface="Calibri"/>
              </a:rPr>
              <a:t>Regression Analysis 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457200" y="704094"/>
            <a:ext cx="8229600" cy="5993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General Motors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0" y="1935475"/>
            <a:ext cx="9144000" cy="4389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buClr>
                <a:schemeClr val="accent3"/>
              </a:buClr>
              <a:buSzPct val="95000"/>
              <a:buFont typeface="Noto Sans Symbols"/>
              <a:buNone/>
            </a:pPr>
            <a:endParaRPr/>
          </a:p>
          <a:p>
            <a:pPr marL="274320" marR="0" lvl="0" indent="-274320" algn="l" rtl="0">
              <a:spcBef>
                <a:spcPts val="0"/>
              </a:spcBef>
              <a:buClr>
                <a:schemeClr val="accent3"/>
              </a:buClr>
              <a:buSzPct val="95000"/>
              <a:buFont typeface="Noto Sans Symbols"/>
              <a:buNone/>
            </a:pPr>
            <a:endParaRPr/>
          </a:p>
          <a:p>
            <a:pPr marL="274320" marR="0" lvl="0" indent="-274320" algn="l" rtl="0">
              <a:spcBef>
                <a:spcPts val="0"/>
              </a:spcBef>
              <a:buClr>
                <a:schemeClr val="accent3"/>
              </a:buClr>
              <a:buSzPct val="95000"/>
              <a:buFont typeface="Noto Sans Symbols"/>
              <a:buNone/>
            </a:pPr>
            <a:endParaRPr/>
          </a:p>
          <a:p>
            <a:pPr marL="274320" marR="0" lvl="0" indent="-274320" algn="l" rtl="0">
              <a:spcBef>
                <a:spcPts val="0"/>
              </a:spcBef>
              <a:buClr>
                <a:schemeClr val="accent3"/>
              </a:buClr>
              <a:buSzPct val="95000"/>
              <a:buFont typeface="Noto Sans Symbols"/>
              <a:buNone/>
            </a:pPr>
            <a:endParaRPr/>
          </a:p>
          <a:p>
            <a:pPr marL="274320" marR="0" lvl="0" indent="-274320" algn="l" rtl="0">
              <a:spcBef>
                <a:spcPts val="0"/>
              </a:spcBef>
              <a:buClr>
                <a:schemeClr val="accent3"/>
              </a:buClr>
              <a:buSzPct val="95000"/>
              <a:buFont typeface="Noto Sans Symbols"/>
              <a:buNone/>
            </a:pPr>
            <a:endParaRPr/>
          </a:p>
        </p:txBody>
      </p:sp>
      <p:pic>
        <p:nvPicPr>
          <p:cNvPr id="319" name="Shape 319"/>
          <p:cNvPicPr preferRelativeResize="0"/>
          <p:nvPr/>
        </p:nvPicPr>
        <p:blipFill rotWithShape="1">
          <a:blip r:embed="rId3">
            <a:alphaModFix/>
          </a:blip>
          <a:srcRect l="1845" t="6872" b="17105"/>
          <a:stretch/>
        </p:blipFill>
        <p:spPr>
          <a:xfrm>
            <a:off x="1426125" y="1714537"/>
            <a:ext cx="7452348" cy="42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0" y="2804100"/>
            <a:ext cx="1597200" cy="124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/>
              <a:t>Close Price ($)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 txBox="1"/>
          <p:nvPr/>
        </p:nvSpPr>
        <p:spPr>
          <a:xfrm>
            <a:off x="3152125" y="6359625"/>
            <a:ext cx="4302300" cy="319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Average Twitter Sentiment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/>
              <a:t>Results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i="1"/>
              <a:t>All else equal: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i="1"/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Merriweather"/>
            </a:pPr>
            <a:r>
              <a:rPr lang="en-US" b="1"/>
              <a:t>1%</a:t>
            </a:r>
            <a:r>
              <a:rPr lang="en-US"/>
              <a:t> increase in </a:t>
            </a:r>
            <a:r>
              <a:rPr lang="en-US" i="1"/>
              <a:t>Average Twitter Sentimen</a:t>
            </a:r>
            <a:r>
              <a:rPr lang="en-US"/>
              <a:t>t  will increase the company's </a:t>
            </a:r>
            <a:r>
              <a:rPr lang="en-US" i="1"/>
              <a:t>Stock Price</a:t>
            </a:r>
            <a:r>
              <a:rPr lang="en-US"/>
              <a:t> by </a:t>
            </a:r>
            <a:r>
              <a:rPr lang="en-US" b="1"/>
              <a:t>1.23%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  <a:p>
            <a:pPr marL="457200" marR="0" lvl="0" indent="-228600" algn="l" rtl="0">
              <a:spcBef>
                <a:spcPts val="0"/>
              </a:spcBef>
            </a:pPr>
            <a:r>
              <a:rPr lang="en-US" b="1"/>
              <a:t>1%</a:t>
            </a:r>
            <a:r>
              <a:rPr lang="en-US"/>
              <a:t> increase in </a:t>
            </a:r>
            <a:r>
              <a:rPr lang="en-US" i="1"/>
              <a:t>Total Retweets</a:t>
            </a:r>
            <a:r>
              <a:rPr lang="en-US"/>
              <a:t> will increase the company's </a:t>
            </a:r>
            <a:r>
              <a:rPr lang="en-US" i="1"/>
              <a:t>Stock Price</a:t>
            </a:r>
            <a:r>
              <a:rPr lang="en-US"/>
              <a:t> by </a:t>
            </a:r>
            <a:r>
              <a:rPr lang="en-US" b="1"/>
              <a:t>0.085%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xfrm>
            <a:off x="457200" y="704093"/>
            <a:ext cx="8229600" cy="5438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Sentiment Model vs Random Walk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233687" y="1396875"/>
            <a:ext cx="31520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/>
              <a:t>Volkswagen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00" y="2089650"/>
            <a:ext cx="8453100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457200" y="704093"/>
            <a:ext cx="8229600" cy="5438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Sentiment Model vs Random Walk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172012" y="1310050"/>
            <a:ext cx="31520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/>
              <a:t>Volkswagen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2047875"/>
            <a:ext cx="8229599" cy="4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 Better Illustrate the Problem…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Noto Sans Symbols"/>
              <a:buChar char="●"/>
            </a:pPr>
            <a:r>
              <a:rPr lang="en-US" sz="2600" b="0" i="0" u="sng" strike="noStrike" cap="none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https://www.youtube.com/watch?v=4GA8MQGvr_U</a:t>
            </a:r>
            <a: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/>
            </a:r>
            <a:b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</a:p>
          <a:p>
            <a:pPr marL="274320" marR="0" lvl="0" indent="-274320" algn="l" rtl="0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Noto Sans Symbols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74320" marR="0" lvl="0" indent="-274320" algn="l" rtl="0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</a:pPr>
            <a:r>
              <a:rPr lang="en-US" sz="2600" b="0" i="0" u="sng" strike="noStrike" cap="none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https://www.youtube.com/watch?v=UOYi4NzxlhE</a:t>
            </a:r>
            <a: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457200" y="704093"/>
            <a:ext cx="8229600" cy="5438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Sentiment Model vs Random Walk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35712" y="1313175"/>
            <a:ext cx="31520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/>
              <a:t>Volkswagen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5" y="2000250"/>
            <a:ext cx="8902875" cy="41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457200" y="704093"/>
            <a:ext cx="8229600" cy="5438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Sentiment Model vs Random Walk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233687" y="1396875"/>
            <a:ext cx="31520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/>
              <a:t>Volkswagen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00" y="2089650"/>
            <a:ext cx="8453100" cy="2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700" y="4251950"/>
            <a:ext cx="8453100" cy="240887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/>
          <p:nvPr/>
        </p:nvSpPr>
        <p:spPr>
          <a:xfrm>
            <a:off x="6450800" y="2216000"/>
            <a:ext cx="1543200" cy="3729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457200" y="704093"/>
            <a:ext cx="8229600" cy="5438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Sentiment Model vs Random Walk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35712" y="1313175"/>
            <a:ext cx="31520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/>
              <a:t>Volkswagen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5" y="2000250"/>
            <a:ext cx="8902875" cy="41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title"/>
          </p:nvPr>
        </p:nvSpPr>
        <p:spPr>
          <a:xfrm>
            <a:off x="457200" y="704093"/>
            <a:ext cx="8229600" cy="5438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Sentiment Model vs Random Walk</a:t>
            </a:r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00" y="2089675"/>
            <a:ext cx="8743024" cy="408487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 txBox="1"/>
          <p:nvPr/>
        </p:nvSpPr>
        <p:spPr>
          <a:xfrm>
            <a:off x="233687" y="1396875"/>
            <a:ext cx="31520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/>
              <a:t>Volkswagen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457200" y="704093"/>
            <a:ext cx="8229600" cy="5438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Sentiment Model vs Random Walk</a:t>
            </a:r>
          </a:p>
        </p:txBody>
      </p:sp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25" y="2087450"/>
            <a:ext cx="8514774" cy="44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 txBox="1"/>
          <p:nvPr/>
        </p:nvSpPr>
        <p:spPr>
          <a:xfrm>
            <a:off x="172012" y="1310050"/>
            <a:ext cx="31520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/>
              <a:t>Volkswagen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xfrm>
            <a:off x="457200" y="704093"/>
            <a:ext cx="8229600" cy="5438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Sentiment Model vs Random Walk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5" y="1922250"/>
            <a:ext cx="9072549" cy="484294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/>
          <p:nvPr/>
        </p:nvSpPr>
        <p:spPr>
          <a:xfrm>
            <a:off x="35712" y="1313175"/>
            <a:ext cx="31520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/>
              <a:t>Volkswagen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530352" y="1316736"/>
            <a:ext cx="7772400" cy="13624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4AE3AC"/>
              </a:buClr>
              <a:buSzPct val="25000"/>
              <a:buFont typeface="Calibri"/>
              <a:buNone/>
            </a:pPr>
            <a:r>
              <a:rPr lang="en-US" sz="5600" b="1" i="0" u="none" strike="noStrike" cap="none">
                <a:solidFill>
                  <a:srgbClr val="4AE3AC"/>
                </a:solidFill>
                <a:latin typeface="Calibri"/>
                <a:ea typeface="Calibri"/>
                <a:cs typeface="Calibri"/>
                <a:sym typeface="Calibri"/>
              </a:rPr>
              <a:t>Accuracy Measures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Increase in Accuracy of Twitter Model</a:t>
            </a:r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00" y="2032875"/>
            <a:ext cx="6164250" cy="37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/>
        </p:nvSpPr>
        <p:spPr>
          <a:xfrm>
            <a:off x="6548875" y="1935100"/>
            <a:ext cx="2445599" cy="224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US"/>
              <a:t>Improvement in accuracy for all metrics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US"/>
              <a:t>True positives significantly outnumber false positives; the model classification is superior to random classification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US">
                <a:solidFill>
                  <a:schemeClr val="dk1"/>
                </a:solidFill>
              </a:rPr>
              <a:t>Matthews correlation coefficient is measured on a scale of -1 to 1, with 0 indicating random prediction and 1 being positive prediction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229800" y="5715000"/>
            <a:ext cx="59780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200" b="1">
                <a:solidFill>
                  <a:schemeClr val="dk1"/>
                </a:solidFill>
              </a:rPr>
              <a:t>Note:</a:t>
            </a:r>
            <a:r>
              <a:rPr lang="en-US" sz="1200">
                <a:solidFill>
                  <a:schemeClr val="dk1"/>
                </a:solidFill>
              </a:rPr>
              <a:t> the precision curve, which measures ability to avoid false positives, shows a decrease on the last day compared to improvements in the other metrics. Taken alongside the decreasing ROC2 (true positive) score, this suggests a possible issue with sentiment classification for terms used or introduced in December.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 we Learned!</a:t>
            </a:r>
          </a:p>
        </p:txBody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95197"/>
              <a:buFont typeface="Noto Sans Symbols"/>
              <a:buNone/>
            </a:pPr>
            <a:endParaRPr sz="2405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74320" marR="0" lvl="0" indent="-274320" algn="l" rtl="0">
              <a:lnSpc>
                <a:spcPct val="80000"/>
              </a:lnSpc>
              <a:spcBef>
                <a:spcPts val="481"/>
              </a:spcBef>
              <a:spcAft>
                <a:spcPts val="0"/>
              </a:spcAft>
              <a:buClr>
                <a:schemeClr val="accent3"/>
              </a:buClr>
              <a:buSzPct val="95197"/>
              <a:buFont typeface="Noto Sans Symbols"/>
              <a:buChar char="●"/>
            </a:pPr>
            <a:r>
              <a:rPr lang="en-US" sz="2405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Text Mining is HARD! </a:t>
            </a:r>
          </a:p>
          <a:p>
            <a:pPr marL="274320" marR="0" lvl="0" indent="-274320" algn="l" rtl="0">
              <a:lnSpc>
                <a:spcPct val="80000"/>
              </a:lnSpc>
              <a:spcBef>
                <a:spcPts val="481"/>
              </a:spcBef>
              <a:spcAft>
                <a:spcPts val="0"/>
              </a:spcAft>
              <a:buClr>
                <a:schemeClr val="accent3"/>
              </a:buClr>
              <a:buSzPct val="95197"/>
              <a:buFont typeface="Noto Sans Symbols"/>
              <a:buChar char="●"/>
            </a:pPr>
            <a:r>
              <a:rPr lang="en-US" sz="2405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Twitter has limits to the amount of historical data that can be obtained on Twitter for free. </a:t>
            </a:r>
          </a:p>
          <a:p>
            <a:pPr marL="274320" marR="0" lvl="0" indent="-274320" algn="l" rtl="0">
              <a:lnSpc>
                <a:spcPct val="80000"/>
              </a:lnSpc>
              <a:spcBef>
                <a:spcPts val="481"/>
              </a:spcBef>
              <a:spcAft>
                <a:spcPts val="0"/>
              </a:spcAft>
              <a:buClr>
                <a:schemeClr val="accent3"/>
              </a:buClr>
              <a:buSzPct val="95197"/>
              <a:buFont typeface="Noto Sans Symbols"/>
              <a:buChar char="●"/>
            </a:pPr>
            <a:r>
              <a:rPr lang="en-US" sz="2405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It is possible to find no correlation between the two at all – in that case, the model needs to be adjusted.</a:t>
            </a:r>
          </a:p>
          <a:p>
            <a:pPr marL="274320" marR="0" lvl="0" indent="-274320" algn="l" rtl="0">
              <a:lnSpc>
                <a:spcPct val="80000"/>
              </a:lnSpc>
              <a:spcBef>
                <a:spcPts val="481"/>
              </a:spcBef>
              <a:buClr>
                <a:schemeClr val="accent3"/>
              </a:buClr>
              <a:buSzPct val="95197"/>
              <a:buFont typeface="Noto Sans Symbols"/>
              <a:buChar char="●"/>
            </a:pPr>
            <a:r>
              <a:rPr lang="en-US" sz="2405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Looking at additional big data, like </a:t>
            </a:r>
            <a:r>
              <a:rPr lang="en-US" sz="2405"/>
              <a:t>G</a:t>
            </a:r>
            <a:r>
              <a:rPr lang="en-US" sz="2405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oogle trends and </a:t>
            </a:r>
            <a:r>
              <a:rPr lang="en-US" sz="2405"/>
              <a:t>G</a:t>
            </a:r>
            <a:r>
              <a:rPr lang="en-US" sz="2405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</a:t>
            </a:r>
            <a:r>
              <a:rPr lang="en-US" sz="2405"/>
              <a:t>o</a:t>
            </a:r>
            <a:r>
              <a:rPr lang="en-US" sz="2405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gle search, might provide additional insight into behaviors of stock market. 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4017" y="4385310"/>
            <a:ext cx="2727244" cy="205111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25283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Real Issue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362200" y="1567344"/>
            <a:ext cx="8229600" cy="43891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Noto Sans Symbols"/>
              <a:buChar char="●"/>
            </a:pPr>
            <a: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Rise of big data presents the opportunity to incorporate analytics into forecasting models</a:t>
            </a:r>
          </a:p>
          <a:p>
            <a:pPr marL="274320" marR="0" lvl="0" indent="-274320" algn="l" rtl="0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Noto Sans Symbols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74320" marR="0" lvl="0" indent="-274320" algn="l" rtl="0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Noto Sans Symbols"/>
              <a:buChar char="●"/>
            </a:pPr>
            <a: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 STRUGGLE IS REAL for forecasters to accurately predict the stock market using Big Data. Its new, and many, just don’t know how.</a:t>
            </a:r>
          </a:p>
          <a:p>
            <a:pPr marL="274320" marR="0" lvl="0" indent="-274320" algn="l" rtl="0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Noto Sans Symbols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74320" marR="0" lvl="0" indent="-274320" algn="l" rtl="0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</a:pPr>
            <a: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Our model can help….!</a:t>
            </a:r>
            <a:b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lang="en-US"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90596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Our Hypotheses…We had two! (One came later...) 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2006730"/>
            <a:ext cx="8229600" cy="43891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Noto Sans Symbols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74320" marR="0" lvl="0" indent="-274320" algn="l" rtl="0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Noto Sans Symbols"/>
              <a:buChar char="●"/>
            </a:pPr>
            <a: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Twitter sentiment of auto-manufacturers is correlated with stock price fluctuation.   </a:t>
            </a:r>
          </a:p>
          <a:p>
            <a:pPr marL="274320" marR="0" lvl="0" indent="-274320" algn="l" rtl="0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Noto Sans Symbols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74320" marR="0" lvl="0" indent="-274320" algn="l" rtl="0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Noto Sans Symbols"/>
              <a:buChar char="●"/>
            </a:pPr>
            <a: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As more data is ingested, the accuracy of both our twitter sentiment model and our regression model will improve.</a:t>
            </a:r>
            <a:b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lang="en-US"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74320" marR="0" lvl="0" indent="-274320" algn="l" rtl="0">
              <a:spcBef>
                <a:spcPts val="240"/>
              </a:spcBef>
              <a:buClr>
                <a:schemeClr val="accent3"/>
              </a:buClr>
              <a:buSzPct val="95000"/>
              <a:buFont typeface="Noto Sans Symbols"/>
              <a:buChar char="●"/>
            </a:pPr>
            <a:r>
              <a:rPr lang="en-US" sz="1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To put this in NFL </a:t>
            </a:r>
            <a:r>
              <a:rPr lang="en-US" sz="1200"/>
              <a:t>terms</a:t>
            </a:r>
            <a:r>
              <a:rPr lang="en-US" sz="1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…                       instead of ...                    </a:t>
            </a:r>
            <a:r>
              <a:rPr lang="en-US" sz="12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   (this season) </a:t>
            </a:r>
            <a:r>
              <a:rPr lang="en-US" sz="1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or better yet </a:t>
            </a:r>
            <a:r>
              <a:rPr lang="en-US" sz="12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(over time)</a:t>
            </a:r>
            <a:r>
              <a:rPr lang="en-US" sz="1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..</a:t>
            </a:r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2025" y="5251562"/>
            <a:ext cx="997799" cy="7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2473" y="5113666"/>
            <a:ext cx="874652" cy="89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6581" y="5361645"/>
            <a:ext cx="938999" cy="5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200" y="-2657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Science Pipeline - Tools</a:t>
            </a:r>
          </a:p>
        </p:txBody>
      </p:sp>
      <p:sp>
        <p:nvSpPr>
          <p:cNvPr id="138" name="Shape 138"/>
          <p:cNvSpPr/>
          <p:nvPr/>
        </p:nvSpPr>
        <p:spPr>
          <a:xfrm>
            <a:off x="415629" y="1475261"/>
            <a:ext cx="1704110" cy="1154669"/>
          </a:xfrm>
          <a:prstGeom prst="flowChartMagneticDisk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4502723" y="1523817"/>
            <a:ext cx="1704110" cy="1154669"/>
          </a:xfrm>
          <a:prstGeom prst="flowChartMagneticDisk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941132" y="3754401"/>
            <a:ext cx="1704110" cy="1154669"/>
          </a:xfrm>
          <a:prstGeom prst="flowChartMagneticDisk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4544287" y="5163137"/>
            <a:ext cx="1704110" cy="1154669"/>
          </a:xfrm>
          <a:prstGeom prst="flowChartMagneticDisk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415629" y="5107721"/>
            <a:ext cx="1704110" cy="1154669"/>
          </a:xfrm>
          <a:prstGeom prst="flowChartMagneticDisk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474035" y="1871581"/>
            <a:ext cx="16455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Data Ingestion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4502875" y="1871575"/>
            <a:ext cx="1884299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Data Munging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&amp; Wrangling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90" y="2678488"/>
            <a:ext cx="1173795" cy="65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7439" y="908865"/>
            <a:ext cx="748141" cy="74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08685" y="5014428"/>
            <a:ext cx="2228276" cy="321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2908" y="2412110"/>
            <a:ext cx="1981037" cy="66034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7006025" y="4101200"/>
            <a:ext cx="1706699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Computation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 Analyses</a:t>
            </a: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16188" y="877267"/>
            <a:ext cx="982324" cy="81887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4510750" y="5534525"/>
            <a:ext cx="1771199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Modeling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&amp; Application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306174" y="5518225"/>
            <a:ext cx="1981199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Reporting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&amp; Visualization</a:t>
            </a: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89754" y="2499192"/>
            <a:ext cx="1398376" cy="104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40090" y="877267"/>
            <a:ext cx="781632" cy="7773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Shape 155"/>
          <p:cNvCxnSpPr>
            <a:stCxn id="140" idx="3"/>
          </p:cNvCxnSpPr>
          <p:nvPr/>
        </p:nvCxnSpPr>
        <p:spPr>
          <a:xfrm rot="5400000">
            <a:off x="6540537" y="4656021"/>
            <a:ext cx="999600" cy="1505700"/>
          </a:xfrm>
          <a:prstGeom prst="bentConnector2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156" name="Shape 15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019557" y="6220146"/>
            <a:ext cx="1524994" cy="65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571994" y="3011472"/>
            <a:ext cx="1884412" cy="55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024273" y="4272994"/>
            <a:ext cx="1884412" cy="55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83550" y="6259958"/>
            <a:ext cx="2514653" cy="522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Shape 160"/>
          <p:cNvCxnSpPr>
            <a:stCxn id="139" idx="4"/>
            <a:endCxn id="140" idx="1"/>
          </p:cNvCxnSpPr>
          <p:nvPr/>
        </p:nvCxnSpPr>
        <p:spPr>
          <a:xfrm>
            <a:off x="6206833" y="2101152"/>
            <a:ext cx="1586400" cy="1653300"/>
          </a:xfrm>
          <a:prstGeom prst="bentConnector2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1" name="Shape 161"/>
          <p:cNvCxnSpPr>
            <a:stCxn id="138" idx="4"/>
            <a:endCxn id="139" idx="2"/>
          </p:cNvCxnSpPr>
          <p:nvPr/>
        </p:nvCxnSpPr>
        <p:spPr>
          <a:xfrm>
            <a:off x="2119739" y="2052596"/>
            <a:ext cx="2382900" cy="48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162" name="Shape 16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43491" y="3235234"/>
            <a:ext cx="1884412" cy="5553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 flipH="1">
            <a:off x="2218221" y="5837457"/>
            <a:ext cx="2326066" cy="248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" name="Shape 164"/>
          <p:cNvCxnSpPr/>
          <p:nvPr/>
        </p:nvCxnSpPr>
        <p:spPr>
          <a:xfrm rot="10800000">
            <a:off x="1267684" y="2651362"/>
            <a:ext cx="0" cy="245635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116915" y="506102"/>
            <a:ext cx="2503050" cy="1634837"/>
          </a:xfrm>
          <a:prstGeom prst="flowChartProcess">
            <a:avLst/>
          </a:prstGeom>
          <a:gradFill>
            <a:gsLst>
              <a:gs pos="0">
                <a:srgbClr val="0038A6"/>
              </a:gs>
              <a:gs pos="68000">
                <a:srgbClr val="618DD6"/>
              </a:gs>
              <a:gs pos="100000">
                <a:srgbClr val="AFC2EF"/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0A519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Ingestion Module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41" y="1566226"/>
            <a:ext cx="830808" cy="46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7566" y="1452765"/>
            <a:ext cx="937808" cy="7033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Shape 172"/>
          <p:cNvCxnSpPr>
            <a:stCxn id="169" idx="3"/>
          </p:cNvCxnSpPr>
          <p:nvPr/>
        </p:nvCxnSpPr>
        <p:spPr>
          <a:xfrm>
            <a:off x="2619965" y="1323520"/>
            <a:ext cx="1723500" cy="14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73" name="Shape 173"/>
          <p:cNvSpPr txBox="1"/>
          <p:nvPr/>
        </p:nvSpPr>
        <p:spPr>
          <a:xfrm>
            <a:off x="3075860" y="1457433"/>
            <a:ext cx="1066648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Tweepy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Pymongo</a:t>
            </a:r>
          </a:p>
        </p:txBody>
      </p:sp>
      <p:sp>
        <p:nvSpPr>
          <p:cNvPr id="174" name="Shape 174"/>
          <p:cNvSpPr/>
          <p:nvPr/>
        </p:nvSpPr>
        <p:spPr>
          <a:xfrm>
            <a:off x="4312237" y="478391"/>
            <a:ext cx="1510145" cy="1870364"/>
          </a:xfrm>
          <a:prstGeom prst="flowChartMagneticDisk">
            <a:avLst/>
          </a:prstGeom>
          <a:gradFill>
            <a:gsLst>
              <a:gs pos="0">
                <a:srgbClr val="0038A6"/>
              </a:gs>
              <a:gs pos="68000">
                <a:srgbClr val="618DD6"/>
              </a:gs>
              <a:gs pos="100000">
                <a:srgbClr val="AFC2E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3464" y="1238733"/>
            <a:ext cx="1534337" cy="51144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6226069" y="2340444"/>
            <a:ext cx="2503050" cy="1634837"/>
          </a:xfrm>
          <a:prstGeom prst="flowChartProcess">
            <a:avLst/>
          </a:prstGeom>
          <a:gradFill>
            <a:gsLst>
              <a:gs pos="0">
                <a:srgbClr val="0038A6"/>
              </a:gs>
              <a:gs pos="68000">
                <a:srgbClr val="618DD6"/>
              </a:gs>
              <a:gs pos="100000">
                <a:srgbClr val="AFC2EF"/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0A519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Data Wrangling Module</a:t>
            </a:r>
          </a:p>
        </p:txBody>
      </p:sp>
      <p:cxnSp>
        <p:nvCxnSpPr>
          <p:cNvPr id="177" name="Shape 177"/>
          <p:cNvCxnSpPr/>
          <p:nvPr/>
        </p:nvCxnSpPr>
        <p:spPr>
          <a:xfrm>
            <a:off x="5901996" y="1338359"/>
            <a:ext cx="1547099" cy="1001999"/>
          </a:xfrm>
          <a:prstGeom prst="bentConnector2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78" name="Shape 178"/>
          <p:cNvSpPr/>
          <p:nvPr/>
        </p:nvSpPr>
        <p:spPr>
          <a:xfrm>
            <a:off x="4985342" y="4904507"/>
            <a:ext cx="2481453" cy="1634837"/>
          </a:xfrm>
          <a:prstGeom prst="flowChartProcess">
            <a:avLst/>
          </a:prstGeom>
          <a:solidFill>
            <a:srgbClr val="0070C0"/>
          </a:solidFill>
          <a:ln w="25400" cap="flat" cmpd="sng">
            <a:solidFill>
              <a:srgbClr val="0A519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Twitter Sentiment Analysis</a:t>
            </a:r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63294" y="6120453"/>
            <a:ext cx="2228276" cy="3218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Shape 180"/>
          <p:cNvCxnSpPr>
            <a:endCxn id="178" idx="3"/>
          </p:cNvCxnSpPr>
          <p:nvPr/>
        </p:nvCxnSpPr>
        <p:spPr>
          <a:xfrm rot="5400000">
            <a:off x="6775296" y="4566625"/>
            <a:ext cx="1846800" cy="463800"/>
          </a:xfrm>
          <a:prstGeom prst="bentConnector2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81" name="Shape 181"/>
          <p:cNvSpPr txBox="1"/>
          <p:nvPr/>
        </p:nvSpPr>
        <p:spPr>
          <a:xfrm>
            <a:off x="6749728" y="1724286"/>
            <a:ext cx="189807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NLTK</a:t>
            </a:r>
          </a:p>
        </p:txBody>
      </p:sp>
      <p:pic>
        <p:nvPicPr>
          <p:cNvPr id="182" name="Shape 1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1047" y="3366753"/>
            <a:ext cx="1534337" cy="5114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Shape 183"/>
          <p:cNvCxnSpPr/>
          <p:nvPr/>
        </p:nvCxnSpPr>
        <p:spPr>
          <a:xfrm rot="10800000">
            <a:off x="3654751" y="5721924"/>
            <a:ext cx="1489710" cy="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84" name="Shape 184"/>
          <p:cNvSpPr/>
          <p:nvPr/>
        </p:nvSpPr>
        <p:spPr>
          <a:xfrm>
            <a:off x="1093850" y="4798473"/>
            <a:ext cx="2503050" cy="1634837"/>
          </a:xfrm>
          <a:prstGeom prst="flowChartProcess">
            <a:avLst/>
          </a:prstGeom>
          <a:solidFill>
            <a:srgbClr val="0070C0"/>
          </a:solidFill>
          <a:ln w="25400" cap="flat" cmpd="sng">
            <a:solidFill>
              <a:srgbClr val="0A519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Univariate Regressions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7466796" y="4676814"/>
            <a:ext cx="1898073" cy="738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Twitter Sentiment Analysis.py</a:t>
            </a:r>
          </a:p>
        </p:txBody>
      </p:sp>
      <p:sp>
        <p:nvSpPr>
          <p:cNvPr id="186" name="Shape 186"/>
          <p:cNvSpPr/>
          <p:nvPr/>
        </p:nvSpPr>
        <p:spPr>
          <a:xfrm>
            <a:off x="1352775" y="2654350"/>
            <a:ext cx="2381383" cy="1491084"/>
          </a:xfrm>
          <a:prstGeom prst="flowChartProcess">
            <a:avLst/>
          </a:prstGeom>
          <a:solidFill>
            <a:srgbClr val="0070C0"/>
          </a:solidFill>
          <a:ln w="25400" cap="flat" cmpd="sng">
            <a:solidFill>
              <a:srgbClr val="0A519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Regression Visualization</a:t>
            </a: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43906" y="5877482"/>
            <a:ext cx="1245781" cy="5387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Shape 188"/>
          <p:cNvCxnSpPr/>
          <p:nvPr/>
        </p:nvCxnSpPr>
        <p:spPr>
          <a:xfrm rot="10800000">
            <a:off x="2350487" y="4080284"/>
            <a:ext cx="0" cy="67944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89" name="Shape 189"/>
          <p:cNvSpPr txBox="1"/>
          <p:nvPr/>
        </p:nvSpPr>
        <p:spPr>
          <a:xfrm>
            <a:off x="2137100" y="4413198"/>
            <a:ext cx="189807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MatPlot Lib</a:t>
            </a: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3991" y="3641326"/>
            <a:ext cx="2038950" cy="424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94807" y="5006289"/>
            <a:ext cx="609599" cy="60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77595" y="579310"/>
            <a:ext cx="919650" cy="9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Shape 197"/>
          <p:cNvGrpSpPr/>
          <p:nvPr/>
        </p:nvGrpSpPr>
        <p:grpSpPr>
          <a:xfrm>
            <a:off x="586129" y="468031"/>
            <a:ext cx="8545285" cy="6326087"/>
            <a:chOff x="457200" y="609600"/>
            <a:chExt cx="8545285" cy="6326087"/>
          </a:xfrm>
        </p:grpSpPr>
        <p:cxnSp>
          <p:nvCxnSpPr>
            <p:cNvPr id="198" name="Shape 198"/>
            <p:cNvCxnSpPr/>
            <p:nvPr/>
          </p:nvCxnSpPr>
          <p:spPr>
            <a:xfrm flipH="1">
              <a:off x="4323664" y="609600"/>
              <a:ext cx="1696135" cy="1085348"/>
            </a:xfrm>
            <a:prstGeom prst="straightConnector1">
              <a:avLst/>
            </a:prstGeom>
            <a:noFill/>
            <a:ln w="9525" cap="flat" cmpd="sng">
              <a:solidFill>
                <a:srgbClr val="0751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9" name="Shape 199"/>
            <p:cNvSpPr/>
            <p:nvPr/>
          </p:nvSpPr>
          <p:spPr>
            <a:xfrm>
              <a:off x="3380014" y="1219200"/>
              <a:ext cx="914400" cy="933797"/>
            </a:xfrm>
            <a:prstGeom prst="flowChartMagneticDisk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00" name="Shape 200"/>
            <p:cNvSpPr txBox="1"/>
            <p:nvPr/>
          </p:nvSpPr>
          <p:spPr>
            <a:xfrm>
              <a:off x="3200400" y="1581090"/>
              <a:ext cx="1371599" cy="2462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000" b="1">
                <a:solidFill>
                  <a:srgbClr val="FFFF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201" name="Shape 201"/>
            <p:cNvCxnSpPr/>
            <p:nvPr/>
          </p:nvCxnSpPr>
          <p:spPr>
            <a:xfrm>
              <a:off x="3848100" y="1524000"/>
              <a:ext cx="5443" cy="1090944"/>
            </a:xfrm>
            <a:prstGeom prst="straightConnector1">
              <a:avLst/>
            </a:prstGeom>
            <a:noFill/>
            <a:ln w="9525" cap="flat" cmpd="sng">
              <a:solidFill>
                <a:srgbClr val="0751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2" name="Shape 202"/>
            <p:cNvSpPr/>
            <p:nvPr/>
          </p:nvSpPr>
          <p:spPr>
            <a:xfrm>
              <a:off x="3048000" y="2438400"/>
              <a:ext cx="1981200" cy="947057"/>
            </a:xfrm>
            <a:prstGeom prst="flowChartProcess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03" name="Shape 203"/>
            <p:cNvSpPr txBox="1"/>
            <p:nvPr/>
          </p:nvSpPr>
          <p:spPr>
            <a:xfrm>
              <a:off x="3143776" y="2133821"/>
              <a:ext cx="1676399" cy="105413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Sentiment Analysis (+1, -1)</a:t>
              </a:r>
            </a:p>
            <a:p>
              <a:pPr marL="0" marR="0" lvl="0" indent="0" algn="ctr" rtl="0">
                <a:spcBef>
                  <a:spcPts val="0"/>
                </a:spcBef>
                <a:buNone/>
              </a:pPr>
              <a:endParaRPr sz="1450" b="1">
                <a:solidFill>
                  <a:srgbClr val="FFFF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838200" y="2743200"/>
              <a:ext cx="870857" cy="838200"/>
            </a:xfrm>
            <a:prstGeom prst="flowChartMagneticDisk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205" name="Shape 205"/>
            <p:cNvCxnSpPr/>
            <p:nvPr/>
          </p:nvCxnSpPr>
          <p:spPr>
            <a:xfrm>
              <a:off x="1703614" y="3276600"/>
              <a:ext cx="1333499" cy="0"/>
            </a:xfrm>
            <a:prstGeom prst="straightConnector1">
              <a:avLst/>
            </a:prstGeom>
            <a:noFill/>
            <a:ln w="9525" cap="flat" cmpd="sng">
              <a:solidFill>
                <a:srgbClr val="0751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Shape 206"/>
            <p:cNvCxnSpPr/>
            <p:nvPr/>
          </p:nvCxnSpPr>
          <p:spPr>
            <a:xfrm>
              <a:off x="4033157" y="4708071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rgbClr val="0751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7" name="Shape 207"/>
            <p:cNvSpPr/>
            <p:nvPr/>
          </p:nvSpPr>
          <p:spPr>
            <a:xfrm>
              <a:off x="3652157" y="4114800"/>
              <a:ext cx="838200" cy="914400"/>
            </a:xfrm>
            <a:prstGeom prst="flowChartMagneticDisk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08" name="Shape 208"/>
            <p:cNvSpPr txBox="1"/>
            <p:nvPr/>
          </p:nvSpPr>
          <p:spPr>
            <a:xfrm>
              <a:off x="3429000" y="4361330"/>
              <a:ext cx="1371599" cy="4001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0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Sentiment 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0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Scores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1382486" y="5486400"/>
              <a:ext cx="1208313" cy="533400"/>
            </a:xfrm>
            <a:prstGeom prst="flowChartProcess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4648200" y="5444380"/>
              <a:ext cx="1208313" cy="533400"/>
            </a:xfrm>
            <a:prstGeom prst="flowChartProcess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7584142" y="5477435"/>
              <a:ext cx="1208313" cy="533400"/>
            </a:xfrm>
            <a:prstGeom prst="flowChartProcess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2" name="Shape 212"/>
            <p:cNvSpPr txBox="1"/>
            <p:nvPr/>
          </p:nvSpPr>
          <p:spPr>
            <a:xfrm>
              <a:off x="1507179" y="5507180"/>
              <a:ext cx="1208313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Model </a:t>
              </a:r>
              <a:r>
                <a:rPr lang="en-US" sz="1000">
                  <a:solidFill>
                    <a:srgbClr val="FFFF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(Multi-Variate  Regression)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6630522" y="5410200"/>
              <a:ext cx="685800" cy="601761"/>
            </a:xfrm>
            <a:prstGeom prst="flowChartMagneticDisk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4" name="Shape 214"/>
            <p:cNvSpPr txBox="1"/>
            <p:nvPr/>
          </p:nvSpPr>
          <p:spPr>
            <a:xfrm>
              <a:off x="3554185" y="5770071"/>
              <a:ext cx="800099" cy="4001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0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Fiat Stock Price</a:t>
              </a:r>
            </a:p>
          </p:txBody>
        </p:sp>
        <p:sp>
          <p:nvSpPr>
            <p:cNvPr id="215" name="Shape 215"/>
            <p:cNvSpPr/>
            <p:nvPr/>
          </p:nvSpPr>
          <p:spPr>
            <a:xfrm>
              <a:off x="3733800" y="5410200"/>
              <a:ext cx="685800" cy="601761"/>
            </a:xfrm>
            <a:prstGeom prst="flowChartMagneticDisk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457200" y="5410200"/>
              <a:ext cx="685800" cy="681431"/>
            </a:xfrm>
            <a:prstGeom prst="flowChartMagneticDisk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950" b="1">
                <a:solidFill>
                  <a:srgbClr val="FFFF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7" name="Shape 217"/>
            <p:cNvSpPr txBox="1"/>
            <p:nvPr/>
          </p:nvSpPr>
          <p:spPr>
            <a:xfrm>
              <a:off x="4648200" y="5481935"/>
              <a:ext cx="1208313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Model </a:t>
              </a:r>
              <a:r>
                <a:rPr lang="en-US" sz="1200">
                  <a:solidFill>
                    <a:srgbClr val="FFFF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(Regression)</a:t>
              </a:r>
            </a:p>
          </p:txBody>
        </p:sp>
        <p:sp>
          <p:nvSpPr>
            <p:cNvPr id="218" name="Shape 218"/>
            <p:cNvSpPr txBox="1"/>
            <p:nvPr/>
          </p:nvSpPr>
          <p:spPr>
            <a:xfrm>
              <a:off x="7794171" y="5499846"/>
              <a:ext cx="1208313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Model </a:t>
              </a:r>
              <a:r>
                <a:rPr lang="en-US" sz="1200">
                  <a:solidFill>
                    <a:srgbClr val="FFFF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(Regression)</a:t>
              </a:r>
            </a:p>
          </p:txBody>
        </p:sp>
        <p:sp>
          <p:nvSpPr>
            <p:cNvPr id="219" name="Shape 219"/>
            <p:cNvSpPr/>
            <p:nvPr/>
          </p:nvSpPr>
          <p:spPr>
            <a:xfrm>
              <a:off x="1447800" y="6245351"/>
              <a:ext cx="1143000" cy="612648"/>
            </a:xfrm>
            <a:prstGeom prst="flowChartInputOutput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4648200" y="6245351"/>
              <a:ext cx="1143000" cy="612648"/>
            </a:xfrm>
            <a:prstGeom prst="flowChartInputOutput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7660182" y="6248400"/>
              <a:ext cx="1143000" cy="612648"/>
            </a:xfrm>
            <a:prstGeom prst="flowChartInputOutput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2" name="Shape 222"/>
            <p:cNvSpPr txBox="1"/>
            <p:nvPr/>
          </p:nvSpPr>
          <p:spPr>
            <a:xfrm>
              <a:off x="1371600" y="6381689"/>
              <a:ext cx="1371599" cy="4001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0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Results Visualization</a:t>
              </a:r>
            </a:p>
          </p:txBody>
        </p:sp>
        <p:sp>
          <p:nvSpPr>
            <p:cNvPr id="223" name="Shape 223"/>
            <p:cNvSpPr txBox="1"/>
            <p:nvPr/>
          </p:nvSpPr>
          <p:spPr>
            <a:xfrm>
              <a:off x="4539342" y="6381689"/>
              <a:ext cx="1371599" cy="4001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0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Results Visualization</a:t>
              </a:r>
            </a:p>
          </p:txBody>
        </p:sp>
        <p:sp>
          <p:nvSpPr>
            <p:cNvPr id="224" name="Shape 224"/>
            <p:cNvSpPr txBox="1"/>
            <p:nvPr/>
          </p:nvSpPr>
          <p:spPr>
            <a:xfrm>
              <a:off x="7557247" y="6381689"/>
              <a:ext cx="1371599" cy="55399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0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Results Visualization</a:t>
              </a:r>
            </a:p>
            <a:p>
              <a:pPr marL="0" marR="0" lvl="0" indent="0" algn="ctr" rtl="0">
                <a:spcBef>
                  <a:spcPts val="0"/>
                </a:spcBef>
                <a:buNone/>
              </a:pPr>
              <a:endParaRPr sz="1000" b="1">
                <a:solidFill>
                  <a:srgbClr val="FFFF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225" name="Shape 225"/>
            <p:cNvCxnSpPr/>
            <p:nvPr/>
          </p:nvCxnSpPr>
          <p:spPr>
            <a:xfrm>
              <a:off x="2111827" y="5715000"/>
              <a:ext cx="0" cy="908708"/>
            </a:xfrm>
            <a:prstGeom prst="straightConnector1">
              <a:avLst/>
            </a:prstGeom>
            <a:noFill/>
            <a:ln w="9525" cap="flat" cmpd="sng">
              <a:solidFill>
                <a:srgbClr val="0751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Shape 226"/>
            <p:cNvCxnSpPr/>
            <p:nvPr/>
          </p:nvCxnSpPr>
          <p:spPr>
            <a:xfrm>
              <a:off x="5252357" y="5747266"/>
              <a:ext cx="0" cy="908708"/>
            </a:xfrm>
            <a:prstGeom prst="straightConnector1">
              <a:avLst/>
            </a:prstGeom>
            <a:noFill/>
            <a:ln w="9525" cap="flat" cmpd="sng">
              <a:solidFill>
                <a:srgbClr val="0751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Shape 227"/>
            <p:cNvCxnSpPr/>
            <p:nvPr/>
          </p:nvCxnSpPr>
          <p:spPr>
            <a:xfrm>
              <a:off x="8239206" y="5844455"/>
              <a:ext cx="0" cy="908708"/>
            </a:xfrm>
            <a:prstGeom prst="straightConnector1">
              <a:avLst/>
            </a:prstGeom>
            <a:noFill/>
            <a:ln w="9525" cap="flat" cmpd="sng">
              <a:solidFill>
                <a:srgbClr val="07519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8" name="Shape 228"/>
          <p:cNvSpPr/>
          <p:nvPr/>
        </p:nvSpPr>
        <p:spPr>
          <a:xfrm>
            <a:off x="1524495" y="-5690"/>
            <a:ext cx="1433168" cy="812708"/>
          </a:xfrm>
          <a:prstGeom prst="flowChartInputOutput">
            <a:avLst/>
          </a:prstGeom>
          <a:gradFill>
            <a:gsLst>
              <a:gs pos="0">
                <a:srgbClr val="0038A6"/>
              </a:gs>
              <a:gs pos="68000">
                <a:srgbClr val="618DD6"/>
              </a:gs>
              <a:gs pos="100000">
                <a:srgbClr val="AFC2EF"/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0A519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8401" y="26708"/>
            <a:ext cx="733515" cy="39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789" y="457881"/>
            <a:ext cx="365057" cy="36505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/>
          <p:nvPr/>
        </p:nvSpPr>
        <p:spPr>
          <a:xfrm>
            <a:off x="3539903" y="26177"/>
            <a:ext cx="1433168" cy="812708"/>
          </a:xfrm>
          <a:prstGeom prst="flowChartInputOutput">
            <a:avLst/>
          </a:prstGeom>
          <a:gradFill>
            <a:gsLst>
              <a:gs pos="0">
                <a:srgbClr val="0038A6"/>
              </a:gs>
              <a:gs pos="68000">
                <a:srgbClr val="618DD6"/>
              </a:gs>
              <a:gs pos="100000">
                <a:srgbClr val="AFC2EF"/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0A519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5641535" y="26177"/>
            <a:ext cx="1433168" cy="812708"/>
          </a:xfrm>
          <a:prstGeom prst="flowChartInputOutput">
            <a:avLst/>
          </a:prstGeom>
          <a:gradFill>
            <a:gsLst>
              <a:gs pos="0">
                <a:srgbClr val="0038A6"/>
              </a:gs>
              <a:gs pos="68000">
                <a:srgbClr val="618DD6"/>
              </a:gs>
              <a:gs pos="100000">
                <a:srgbClr val="AFC2EF"/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0A519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9446" y="43054"/>
            <a:ext cx="733515" cy="39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0614" y="418587"/>
            <a:ext cx="445945" cy="371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5673" y="21816"/>
            <a:ext cx="733515" cy="39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83248" y="446795"/>
            <a:ext cx="352514" cy="350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Shape 237"/>
          <p:cNvCxnSpPr/>
          <p:nvPr/>
        </p:nvCxnSpPr>
        <p:spPr>
          <a:xfrm>
            <a:off x="2033636" y="814631"/>
            <a:ext cx="1526486" cy="907960"/>
          </a:xfrm>
          <a:prstGeom prst="straightConnector1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Shape 238"/>
          <p:cNvCxnSpPr/>
          <p:nvPr/>
        </p:nvCxnSpPr>
        <p:spPr>
          <a:xfrm>
            <a:off x="4017167" y="847851"/>
            <a:ext cx="8481" cy="544359"/>
          </a:xfrm>
          <a:prstGeom prst="straightConnector1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9" name="Shape 2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00355" y="1415755"/>
            <a:ext cx="1117565" cy="372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34132" y="2934522"/>
            <a:ext cx="1105082" cy="15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78862" y="2850158"/>
            <a:ext cx="860949" cy="253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7650" y="3043494"/>
            <a:ext cx="816575" cy="11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25151" y="4446260"/>
            <a:ext cx="984185" cy="3280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Shape 244"/>
          <p:cNvCxnSpPr/>
          <p:nvPr/>
        </p:nvCxnSpPr>
        <p:spPr>
          <a:xfrm>
            <a:off x="5202264" y="2850158"/>
            <a:ext cx="1333499" cy="0"/>
          </a:xfrm>
          <a:prstGeom prst="straightConnector1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Shape 245"/>
          <p:cNvSpPr/>
          <p:nvPr/>
        </p:nvSpPr>
        <p:spPr>
          <a:xfrm>
            <a:off x="6260062" y="2376628"/>
            <a:ext cx="1981200" cy="947057"/>
          </a:xfrm>
          <a:prstGeom prst="flowChartProcess">
            <a:avLst/>
          </a:prstGeom>
          <a:solidFill>
            <a:schemeClr val="accent1"/>
          </a:solidFill>
          <a:ln w="25400" cap="flat" cmpd="sng">
            <a:solidFill>
              <a:srgbClr val="0A519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Sentiment Visualization</a:t>
            </a:r>
          </a:p>
        </p:txBody>
      </p:sp>
      <p:pic>
        <p:nvPicPr>
          <p:cNvPr id="246" name="Shape 2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0731" y="5513217"/>
            <a:ext cx="365057" cy="36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5980" y="5429798"/>
            <a:ext cx="445945" cy="371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02717" y="5424880"/>
            <a:ext cx="352514" cy="350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Shape 249"/>
          <p:cNvCxnSpPr/>
          <p:nvPr/>
        </p:nvCxnSpPr>
        <p:spPr>
          <a:xfrm>
            <a:off x="4071017" y="3274603"/>
            <a:ext cx="12147" cy="695259"/>
          </a:xfrm>
          <a:prstGeom prst="straightConnector1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Shape 250"/>
          <p:cNvCxnSpPr/>
          <p:nvPr/>
        </p:nvCxnSpPr>
        <p:spPr>
          <a:xfrm flipH="1">
            <a:off x="2346847" y="4741010"/>
            <a:ext cx="1378303" cy="547233"/>
          </a:xfrm>
          <a:prstGeom prst="straightConnector1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Shape 251"/>
          <p:cNvCxnSpPr>
            <a:endCxn id="210" idx="0"/>
          </p:cNvCxnSpPr>
          <p:nvPr/>
        </p:nvCxnSpPr>
        <p:spPr>
          <a:xfrm>
            <a:off x="4639986" y="4729512"/>
            <a:ext cx="741300" cy="573300"/>
          </a:xfrm>
          <a:prstGeom prst="straightConnector1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Shape 252"/>
          <p:cNvCxnSpPr>
            <a:endCxn id="209" idx="1"/>
          </p:cNvCxnSpPr>
          <p:nvPr/>
        </p:nvCxnSpPr>
        <p:spPr>
          <a:xfrm rot="10800000" flipH="1">
            <a:off x="1129815" y="5611531"/>
            <a:ext cx="381600" cy="17100"/>
          </a:xfrm>
          <a:prstGeom prst="straightConnector1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Shape 253"/>
          <p:cNvCxnSpPr/>
          <p:nvPr/>
        </p:nvCxnSpPr>
        <p:spPr>
          <a:xfrm rot="10800000" flipH="1">
            <a:off x="4456044" y="5628502"/>
            <a:ext cx="446270" cy="5444"/>
          </a:xfrm>
          <a:prstGeom prst="straightConnector1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Shape 254"/>
          <p:cNvCxnSpPr/>
          <p:nvPr/>
        </p:nvCxnSpPr>
        <p:spPr>
          <a:xfrm rot="10800000" flipH="1">
            <a:off x="7326813" y="5566791"/>
            <a:ext cx="446270" cy="5444"/>
          </a:xfrm>
          <a:prstGeom prst="straightConnector1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530352" y="2632921"/>
            <a:ext cx="7772400" cy="13624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4AE3AC"/>
              </a:buClr>
              <a:buSzPct val="25000"/>
              <a:buFont typeface="Calibri"/>
              <a:buNone/>
            </a:pPr>
            <a:r>
              <a:rPr lang="en-US" sz="5600" b="1" i="0" u="none" strike="noStrike" cap="none">
                <a:solidFill>
                  <a:srgbClr val="4AE3AC"/>
                </a:solidFill>
                <a:latin typeface="Calibri"/>
                <a:ea typeface="Calibri"/>
                <a:cs typeface="Calibri"/>
                <a:sym typeface="Calibri"/>
              </a:rPr>
              <a:t>Twitter Sentiment Analysis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54907" y="-3549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Tweets per Day</a:t>
            </a:r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786" y="1107501"/>
            <a:ext cx="8734424" cy="542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644</Words>
  <Application>Microsoft Office PowerPoint</Application>
  <PresentationFormat>On-screen Show (4:3)</PresentationFormat>
  <Paragraphs>132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Merriweather</vt:lpstr>
      <vt:lpstr>Calibri</vt:lpstr>
      <vt:lpstr>Courier New</vt:lpstr>
      <vt:lpstr>Noto Sans Symbols</vt:lpstr>
      <vt:lpstr>Flow</vt:lpstr>
      <vt:lpstr>Flow</vt:lpstr>
      <vt:lpstr>Twitter Sentiment &amp; Stock Price Correlation</vt:lpstr>
      <vt:lpstr>To Better Illustrate the Problem…</vt:lpstr>
      <vt:lpstr>The Real Issue</vt:lpstr>
      <vt:lpstr>Our Hypotheses…We had two! (One came later...) </vt:lpstr>
      <vt:lpstr>Data Science Pipeline - Tools</vt:lpstr>
      <vt:lpstr>PowerPoint Presentation</vt:lpstr>
      <vt:lpstr>PowerPoint Presentation</vt:lpstr>
      <vt:lpstr>Twitter Sentiment Analysis</vt:lpstr>
      <vt:lpstr>Tweets per Day</vt:lpstr>
      <vt:lpstr>Events affecting sentiment</vt:lpstr>
      <vt:lpstr>Twitter Sentiment by Day </vt:lpstr>
      <vt:lpstr>Most popular words on tweet-heavy days</vt:lpstr>
      <vt:lpstr>Good Days, Bad Days </vt:lpstr>
      <vt:lpstr>Word2Vec Word Associations</vt:lpstr>
      <vt:lpstr>Regression Analysis </vt:lpstr>
      <vt:lpstr>General Motors</vt:lpstr>
      <vt:lpstr>Results</vt:lpstr>
      <vt:lpstr>Sentiment Model vs Random Walk</vt:lpstr>
      <vt:lpstr>Sentiment Model vs Random Walk</vt:lpstr>
      <vt:lpstr>Sentiment Model vs Random Walk</vt:lpstr>
      <vt:lpstr>Sentiment Model vs Random Walk</vt:lpstr>
      <vt:lpstr>Sentiment Model vs Random Walk</vt:lpstr>
      <vt:lpstr>Sentiment Model vs Random Walk</vt:lpstr>
      <vt:lpstr>Sentiment Model vs Random Walk</vt:lpstr>
      <vt:lpstr>Sentiment Model vs Random Walk</vt:lpstr>
      <vt:lpstr>Accuracy Measures</vt:lpstr>
      <vt:lpstr>Increase in Accuracy of Twitter Model</vt:lpstr>
      <vt:lpstr>What we Learned!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&amp; Stock Price Correlation</dc:title>
  <cp:lastModifiedBy>Maximo Almodovar</cp:lastModifiedBy>
  <cp:revision>1</cp:revision>
  <dcterms:modified xsi:type="dcterms:W3CDTF">2015-12-19T14:52:23Z</dcterms:modified>
</cp:coreProperties>
</file>